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8404800" cy="32918400"/>
  <p:notesSz cx="6858000" cy="9144000"/>
  <p:defaultTextStyle>
    <a:defPPr>
      <a:defRPr lang="en-US"/>
    </a:defPPr>
    <a:lvl1pPr marL="0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1pPr>
    <a:lvl2pPr marL="2037786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2pPr>
    <a:lvl3pPr marL="4075572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3pPr>
    <a:lvl4pPr marL="6113358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4pPr>
    <a:lvl5pPr marL="8151144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5pPr>
    <a:lvl6pPr marL="10188931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6pPr>
    <a:lvl7pPr marL="12226717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7pPr>
    <a:lvl8pPr marL="14264503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8pPr>
    <a:lvl9pPr marL="16302289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5" d="100"/>
          <a:sy n="15" d="100"/>
        </p:scale>
        <p:origin x="-2384" y="-560"/>
      </p:cViewPr>
      <p:guideLst>
        <p:guide orient="horz" pos="10368"/>
        <p:guide pos="12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0226042"/>
            <a:ext cx="3264408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0" y="18653760"/>
            <a:ext cx="2688336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37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075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113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151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188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226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264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302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732-FBB5-F84F-A221-FDF32226E541}" type="datetimeFigureOut">
              <a:rPr lang="en-US" smtClean="0"/>
              <a:t>5/10/16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C6732-A945-DE42-8BEC-38CF17A5A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6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732-FBB5-F84F-A221-FDF32226E541}" type="datetimeFigureOut">
              <a:rPr lang="en-US" smtClean="0"/>
              <a:t>5/10/16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C6732-A945-DE42-8BEC-38CF17A5A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09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941285" y="6324600"/>
            <a:ext cx="36291200" cy="1348206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67675" y="6324600"/>
            <a:ext cx="108233530" cy="1348206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732-FBB5-F84F-A221-FDF32226E541}" type="datetimeFigureOut">
              <a:rPr lang="en-US" smtClean="0"/>
              <a:t>5/10/16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C6732-A945-DE42-8BEC-38CF17A5A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5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732-FBB5-F84F-A221-FDF32226E541}" type="datetimeFigureOut">
              <a:rPr lang="en-US" smtClean="0"/>
              <a:t>5/10/16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C6732-A945-DE42-8BEC-38CF17A5A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96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5" y="21153122"/>
            <a:ext cx="32644080" cy="6537960"/>
          </a:xfrm>
        </p:spPr>
        <p:txBody>
          <a:bodyPr anchor="t"/>
          <a:lstStyle>
            <a:lvl1pPr algn="l">
              <a:defRPr sz="17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5" y="13952225"/>
            <a:ext cx="32644080" cy="7200898"/>
          </a:xfrm>
        </p:spPr>
        <p:txBody>
          <a:bodyPr anchor="b"/>
          <a:lstStyle>
            <a:lvl1pPr marL="0" indent="0">
              <a:buNone/>
              <a:defRPr sz="8900">
                <a:solidFill>
                  <a:schemeClr val="tx1">
                    <a:tint val="75000"/>
                  </a:schemeClr>
                </a:solidFill>
              </a:defRPr>
            </a:lvl1pPr>
            <a:lvl2pPr marL="2037786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4075572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3pPr>
            <a:lvl4pPr marL="6113358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4pPr>
            <a:lvl5pPr marL="8151144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5pPr>
            <a:lvl6pPr marL="10188931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6pPr>
            <a:lvl7pPr marL="12226717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7pPr>
            <a:lvl8pPr marL="14264503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8pPr>
            <a:lvl9pPr marL="16302289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732-FBB5-F84F-A221-FDF32226E541}" type="datetimeFigureOut">
              <a:rPr lang="en-US" smtClean="0"/>
              <a:t>5/10/16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C6732-A945-DE42-8BEC-38CF17A5A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38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7677" y="36865560"/>
            <a:ext cx="72262365" cy="104279702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70122" y="36865560"/>
            <a:ext cx="72262365" cy="104279702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732-FBB5-F84F-A221-FDF32226E541}" type="datetimeFigureOut">
              <a:rPr lang="en-US" smtClean="0"/>
              <a:t>5/10/16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C6732-A945-DE42-8BEC-38CF17A5A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69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318262"/>
            <a:ext cx="3456432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7368542"/>
            <a:ext cx="16968790" cy="3070858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86" indent="0">
              <a:buNone/>
              <a:defRPr sz="8900" b="1"/>
            </a:lvl2pPr>
            <a:lvl3pPr marL="4075572" indent="0">
              <a:buNone/>
              <a:defRPr sz="8000" b="1"/>
            </a:lvl3pPr>
            <a:lvl4pPr marL="6113358" indent="0">
              <a:buNone/>
              <a:defRPr sz="7100" b="1"/>
            </a:lvl4pPr>
            <a:lvl5pPr marL="8151144" indent="0">
              <a:buNone/>
              <a:defRPr sz="7100" b="1"/>
            </a:lvl5pPr>
            <a:lvl6pPr marL="10188931" indent="0">
              <a:buNone/>
              <a:defRPr sz="7100" b="1"/>
            </a:lvl6pPr>
            <a:lvl7pPr marL="12226717" indent="0">
              <a:buNone/>
              <a:defRPr sz="7100" b="1"/>
            </a:lvl7pPr>
            <a:lvl8pPr marL="14264503" indent="0">
              <a:buNone/>
              <a:defRPr sz="7100" b="1"/>
            </a:lvl8pPr>
            <a:lvl9pPr marL="16302289" indent="0">
              <a:buNone/>
              <a:defRPr sz="7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0" y="10439400"/>
            <a:ext cx="16968790" cy="18966182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107" y="7368542"/>
            <a:ext cx="16975455" cy="3070858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86" indent="0">
              <a:buNone/>
              <a:defRPr sz="8900" b="1"/>
            </a:lvl2pPr>
            <a:lvl3pPr marL="4075572" indent="0">
              <a:buNone/>
              <a:defRPr sz="8000" b="1"/>
            </a:lvl3pPr>
            <a:lvl4pPr marL="6113358" indent="0">
              <a:buNone/>
              <a:defRPr sz="7100" b="1"/>
            </a:lvl4pPr>
            <a:lvl5pPr marL="8151144" indent="0">
              <a:buNone/>
              <a:defRPr sz="7100" b="1"/>
            </a:lvl5pPr>
            <a:lvl6pPr marL="10188931" indent="0">
              <a:buNone/>
              <a:defRPr sz="7100" b="1"/>
            </a:lvl6pPr>
            <a:lvl7pPr marL="12226717" indent="0">
              <a:buNone/>
              <a:defRPr sz="7100" b="1"/>
            </a:lvl7pPr>
            <a:lvl8pPr marL="14264503" indent="0">
              <a:buNone/>
              <a:defRPr sz="7100" b="1"/>
            </a:lvl8pPr>
            <a:lvl9pPr marL="16302289" indent="0">
              <a:buNone/>
              <a:defRPr sz="7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107" y="10439400"/>
            <a:ext cx="16975455" cy="18966182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732-FBB5-F84F-A221-FDF32226E541}" type="datetimeFigureOut">
              <a:rPr lang="en-US" smtClean="0"/>
              <a:t>5/10/16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C6732-A945-DE42-8BEC-38CF17A5A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454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732-FBB5-F84F-A221-FDF32226E541}" type="datetimeFigureOut">
              <a:rPr lang="en-US" smtClean="0"/>
              <a:t>5/10/16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C6732-A945-DE42-8BEC-38CF17A5A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78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732-FBB5-F84F-A221-FDF32226E541}" type="datetimeFigureOut">
              <a:rPr lang="en-US" smtClean="0"/>
              <a:t>5/10/16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C6732-A945-DE42-8BEC-38CF17A5A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49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2" y="1310640"/>
            <a:ext cx="12634915" cy="5577840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210" y="1310643"/>
            <a:ext cx="21469350" cy="28094942"/>
          </a:xfrm>
        </p:spPr>
        <p:txBody>
          <a:bodyPr/>
          <a:lstStyle>
            <a:lvl1pPr>
              <a:defRPr sz="14300"/>
            </a:lvl1pPr>
            <a:lvl2pPr>
              <a:defRPr sz="12500"/>
            </a:lvl2pPr>
            <a:lvl3pPr>
              <a:defRPr sz="10700"/>
            </a:lvl3pPr>
            <a:lvl4pPr>
              <a:defRPr sz="8900"/>
            </a:lvl4pPr>
            <a:lvl5pPr>
              <a:defRPr sz="8900"/>
            </a:lvl5pPr>
            <a:lvl6pPr>
              <a:defRPr sz="8900"/>
            </a:lvl6pPr>
            <a:lvl7pPr>
              <a:defRPr sz="8900"/>
            </a:lvl7pPr>
            <a:lvl8pPr>
              <a:defRPr sz="8900"/>
            </a:lvl8pPr>
            <a:lvl9pPr>
              <a:defRPr sz="8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2" y="6888483"/>
            <a:ext cx="12634915" cy="22517102"/>
          </a:xfrm>
        </p:spPr>
        <p:txBody>
          <a:bodyPr/>
          <a:lstStyle>
            <a:lvl1pPr marL="0" indent="0">
              <a:buNone/>
              <a:defRPr sz="6200"/>
            </a:lvl1pPr>
            <a:lvl2pPr marL="2037786" indent="0">
              <a:buNone/>
              <a:defRPr sz="5300"/>
            </a:lvl2pPr>
            <a:lvl3pPr marL="4075572" indent="0">
              <a:buNone/>
              <a:defRPr sz="4500"/>
            </a:lvl3pPr>
            <a:lvl4pPr marL="6113358" indent="0">
              <a:buNone/>
              <a:defRPr sz="4000"/>
            </a:lvl4pPr>
            <a:lvl5pPr marL="8151144" indent="0">
              <a:buNone/>
              <a:defRPr sz="4000"/>
            </a:lvl5pPr>
            <a:lvl6pPr marL="10188931" indent="0">
              <a:buNone/>
              <a:defRPr sz="4000"/>
            </a:lvl6pPr>
            <a:lvl7pPr marL="12226717" indent="0">
              <a:buNone/>
              <a:defRPr sz="4000"/>
            </a:lvl7pPr>
            <a:lvl8pPr marL="14264503" indent="0">
              <a:buNone/>
              <a:defRPr sz="4000"/>
            </a:lvl8pPr>
            <a:lvl9pPr marL="16302289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732-FBB5-F84F-A221-FDF32226E541}" type="datetimeFigureOut">
              <a:rPr lang="en-US" smtClean="0"/>
              <a:t>5/10/16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C6732-A945-DE42-8BEC-38CF17A5A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9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610" y="23042880"/>
            <a:ext cx="23042880" cy="2720342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610" y="2941320"/>
            <a:ext cx="23042880" cy="19751040"/>
          </a:xfrm>
        </p:spPr>
        <p:txBody>
          <a:bodyPr/>
          <a:lstStyle>
            <a:lvl1pPr marL="0" indent="0">
              <a:buNone/>
              <a:defRPr sz="14300"/>
            </a:lvl1pPr>
            <a:lvl2pPr marL="2037786" indent="0">
              <a:buNone/>
              <a:defRPr sz="12500"/>
            </a:lvl2pPr>
            <a:lvl3pPr marL="4075572" indent="0">
              <a:buNone/>
              <a:defRPr sz="10700"/>
            </a:lvl3pPr>
            <a:lvl4pPr marL="6113358" indent="0">
              <a:buNone/>
              <a:defRPr sz="8900"/>
            </a:lvl4pPr>
            <a:lvl5pPr marL="8151144" indent="0">
              <a:buNone/>
              <a:defRPr sz="8900"/>
            </a:lvl5pPr>
            <a:lvl6pPr marL="10188931" indent="0">
              <a:buNone/>
              <a:defRPr sz="8900"/>
            </a:lvl6pPr>
            <a:lvl7pPr marL="12226717" indent="0">
              <a:buNone/>
              <a:defRPr sz="8900"/>
            </a:lvl7pPr>
            <a:lvl8pPr marL="14264503" indent="0">
              <a:buNone/>
              <a:defRPr sz="8900"/>
            </a:lvl8pPr>
            <a:lvl9pPr marL="16302289" indent="0">
              <a:buNone/>
              <a:defRPr sz="8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610" y="25763222"/>
            <a:ext cx="23042880" cy="3863338"/>
          </a:xfrm>
        </p:spPr>
        <p:txBody>
          <a:bodyPr/>
          <a:lstStyle>
            <a:lvl1pPr marL="0" indent="0">
              <a:buNone/>
              <a:defRPr sz="6200"/>
            </a:lvl1pPr>
            <a:lvl2pPr marL="2037786" indent="0">
              <a:buNone/>
              <a:defRPr sz="5300"/>
            </a:lvl2pPr>
            <a:lvl3pPr marL="4075572" indent="0">
              <a:buNone/>
              <a:defRPr sz="4500"/>
            </a:lvl3pPr>
            <a:lvl4pPr marL="6113358" indent="0">
              <a:buNone/>
              <a:defRPr sz="4000"/>
            </a:lvl4pPr>
            <a:lvl5pPr marL="8151144" indent="0">
              <a:buNone/>
              <a:defRPr sz="4000"/>
            </a:lvl5pPr>
            <a:lvl6pPr marL="10188931" indent="0">
              <a:buNone/>
              <a:defRPr sz="4000"/>
            </a:lvl6pPr>
            <a:lvl7pPr marL="12226717" indent="0">
              <a:buNone/>
              <a:defRPr sz="4000"/>
            </a:lvl7pPr>
            <a:lvl8pPr marL="14264503" indent="0">
              <a:buNone/>
              <a:defRPr sz="4000"/>
            </a:lvl8pPr>
            <a:lvl9pPr marL="16302289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4732-FBB5-F84F-A221-FDF32226E541}" type="datetimeFigureOut">
              <a:rPr lang="en-US" smtClean="0"/>
              <a:t>5/10/16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C6732-A945-DE42-8BEC-38CF17A5A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11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1318262"/>
            <a:ext cx="34564320" cy="5486400"/>
          </a:xfrm>
          <a:prstGeom prst="rect">
            <a:avLst/>
          </a:prstGeom>
        </p:spPr>
        <p:txBody>
          <a:bodyPr vert="horz" lIns="407557" tIns="203779" rIns="407557" bIns="20377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7680963"/>
            <a:ext cx="34564320" cy="21724622"/>
          </a:xfrm>
          <a:prstGeom prst="rect">
            <a:avLst/>
          </a:prstGeom>
        </p:spPr>
        <p:txBody>
          <a:bodyPr vert="horz" lIns="407557" tIns="203779" rIns="407557" bIns="20377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20240" y="30510482"/>
            <a:ext cx="8961120" cy="1752600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l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C4732-FBB5-F84F-A221-FDF32226E541}" type="datetimeFigureOut">
              <a:rPr lang="en-US" smtClean="0"/>
              <a:t>5/10/16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121640" y="30510482"/>
            <a:ext cx="12161520" cy="1752600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ct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523440" y="30510482"/>
            <a:ext cx="8961120" cy="1752600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C6732-A945-DE42-8BEC-38CF17A5A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6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37786" rtl="0" eaLnBrk="1" latinLnBrk="0" hangingPunct="1">
        <a:spcBef>
          <a:spcPct val="0"/>
        </a:spcBef>
        <a:buNone/>
        <a:defRPr sz="19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8340" indent="-1528340" algn="l" defTabSz="2037786" rtl="0" eaLnBrk="1" latinLnBrk="0" hangingPunct="1">
        <a:spcBef>
          <a:spcPct val="20000"/>
        </a:spcBef>
        <a:buFont typeface="Arial"/>
        <a:buChar char="•"/>
        <a:defRPr sz="14300" kern="1200">
          <a:solidFill>
            <a:schemeClr val="tx1"/>
          </a:solidFill>
          <a:latin typeface="+mn-lt"/>
          <a:ea typeface="+mn-ea"/>
          <a:cs typeface="+mn-cs"/>
        </a:defRPr>
      </a:lvl1pPr>
      <a:lvl2pPr marL="3311402" indent="-1273616" algn="l" defTabSz="2037786" rtl="0" eaLnBrk="1" latinLnBrk="0" hangingPunct="1">
        <a:spcBef>
          <a:spcPct val="20000"/>
        </a:spcBef>
        <a:buFont typeface="Arial"/>
        <a:buChar char="–"/>
        <a:defRPr sz="12500" kern="1200">
          <a:solidFill>
            <a:schemeClr val="tx1"/>
          </a:solidFill>
          <a:latin typeface="+mn-lt"/>
          <a:ea typeface="+mn-ea"/>
          <a:cs typeface="+mn-cs"/>
        </a:defRPr>
      </a:lvl2pPr>
      <a:lvl3pPr marL="5094465" indent="-1018893" algn="l" defTabSz="2037786" rtl="0" eaLnBrk="1" latinLnBrk="0" hangingPunct="1">
        <a:spcBef>
          <a:spcPct val="20000"/>
        </a:spcBef>
        <a:buFont typeface="Arial"/>
        <a:buChar char="•"/>
        <a:defRPr sz="10700" kern="1200">
          <a:solidFill>
            <a:schemeClr val="tx1"/>
          </a:solidFill>
          <a:latin typeface="+mn-lt"/>
          <a:ea typeface="+mn-ea"/>
          <a:cs typeface="+mn-cs"/>
        </a:defRPr>
      </a:lvl3pPr>
      <a:lvl4pPr marL="7132251" indent="-1018893" algn="l" defTabSz="2037786" rtl="0" eaLnBrk="1" latinLnBrk="0" hangingPunct="1">
        <a:spcBef>
          <a:spcPct val="20000"/>
        </a:spcBef>
        <a:buFont typeface="Arial"/>
        <a:buChar char="–"/>
        <a:defRPr sz="8900" kern="1200">
          <a:solidFill>
            <a:schemeClr val="tx1"/>
          </a:solidFill>
          <a:latin typeface="+mn-lt"/>
          <a:ea typeface="+mn-ea"/>
          <a:cs typeface="+mn-cs"/>
        </a:defRPr>
      </a:lvl4pPr>
      <a:lvl5pPr marL="9170038" indent="-1018893" algn="l" defTabSz="2037786" rtl="0" eaLnBrk="1" latinLnBrk="0" hangingPunct="1">
        <a:spcBef>
          <a:spcPct val="20000"/>
        </a:spcBef>
        <a:buFont typeface="Arial"/>
        <a:buChar char="»"/>
        <a:defRPr sz="89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7824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6pPr>
      <a:lvl7pPr marL="13245610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7pPr>
      <a:lvl8pPr marL="15283396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8pPr>
      <a:lvl9pPr marL="17321182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1pPr>
      <a:lvl2pPr marL="2037786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4075572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113358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151144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10188931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6717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4264503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6302289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jpg"/><Relationship Id="rId13" Type="http://schemas.openxmlformats.org/officeDocument/2006/relationships/image" Target="../media/image12.jpg"/><Relationship Id="rId14" Type="http://schemas.openxmlformats.org/officeDocument/2006/relationships/image" Target="../media/image13.jpg"/><Relationship Id="rId15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jpg"/><Relationship Id="rId1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79556" y="785334"/>
            <a:ext cx="2858246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dirty="0" smtClean="0"/>
              <a:t>Activity Recognition for Weight </a:t>
            </a:r>
            <a:r>
              <a:rPr lang="en-US" sz="14400" dirty="0" smtClean="0"/>
              <a:t>Lifting</a:t>
            </a:r>
            <a:endParaRPr lang="en-US" sz="14400" dirty="0"/>
          </a:p>
        </p:txBody>
      </p:sp>
      <p:sp>
        <p:nvSpPr>
          <p:cNvPr id="4" name="Rectangle 3"/>
          <p:cNvSpPr/>
          <p:nvPr/>
        </p:nvSpPr>
        <p:spPr>
          <a:xfrm>
            <a:off x="14413746" y="17248711"/>
            <a:ext cx="3793189" cy="147324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 smtClean="0"/>
              <a:t>AccelY</a:t>
            </a:r>
            <a:r>
              <a:rPr lang="en-US" sz="3600" dirty="0" smtClean="0"/>
              <a:t> &lt;= -0.5g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12517151" y="19770498"/>
            <a:ext cx="3793189" cy="14732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Bent Over Rows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16837495" y="19770498"/>
            <a:ext cx="3793189" cy="147324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 smtClean="0"/>
              <a:t>AccelZ</a:t>
            </a:r>
            <a:r>
              <a:rPr lang="en-US" sz="3600" dirty="0" smtClean="0"/>
              <a:t> &lt;= -0.25g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14413746" y="21972715"/>
            <a:ext cx="3793189" cy="14732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Bicep Curls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19362923" y="21804404"/>
            <a:ext cx="3793189" cy="147324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 smtClean="0"/>
              <a:t>AccelZ</a:t>
            </a:r>
            <a:r>
              <a:rPr lang="en-US" sz="3600" dirty="0" smtClean="0"/>
              <a:t> &lt;= 0.30g</a:t>
            </a:r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16982344" y="23825275"/>
            <a:ext cx="3793189" cy="147324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 smtClean="0"/>
              <a:t>AccelX</a:t>
            </a:r>
            <a:r>
              <a:rPr lang="en-US" sz="3600" dirty="0" smtClean="0"/>
              <a:t> &lt;= 0.46g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21444995" y="23904381"/>
            <a:ext cx="3793189" cy="14732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Squats</a:t>
            </a: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14413745" y="26103065"/>
            <a:ext cx="3793189" cy="14732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Bench Press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19194503" y="26103065"/>
            <a:ext cx="3793189" cy="14732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 smtClean="0"/>
              <a:t>Tricep</a:t>
            </a:r>
            <a:r>
              <a:rPr lang="en-US" sz="3600" dirty="0" smtClean="0"/>
              <a:t> Extensions</a:t>
            </a:r>
            <a:endParaRPr lang="en-US" sz="3600" dirty="0"/>
          </a:p>
        </p:txBody>
      </p:sp>
      <p:cxnSp>
        <p:nvCxnSpPr>
          <p:cNvPr id="14" name="Straight Arrow Connector 13"/>
          <p:cNvCxnSpPr>
            <a:stCxn id="4" idx="2"/>
            <a:endCxn id="6" idx="0"/>
          </p:cNvCxnSpPr>
          <p:nvPr/>
        </p:nvCxnSpPr>
        <p:spPr>
          <a:xfrm flipH="1">
            <a:off x="14413746" y="18721957"/>
            <a:ext cx="1896595" cy="104854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7" idx="0"/>
          </p:cNvCxnSpPr>
          <p:nvPr/>
        </p:nvCxnSpPr>
        <p:spPr>
          <a:xfrm>
            <a:off x="16310341" y="18721957"/>
            <a:ext cx="2423749" cy="104854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8" idx="0"/>
          </p:cNvCxnSpPr>
          <p:nvPr/>
        </p:nvCxnSpPr>
        <p:spPr>
          <a:xfrm flipH="1">
            <a:off x="16310341" y="21243744"/>
            <a:ext cx="2423749" cy="7289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9" idx="0"/>
          </p:cNvCxnSpPr>
          <p:nvPr/>
        </p:nvCxnSpPr>
        <p:spPr>
          <a:xfrm>
            <a:off x="18734090" y="21243744"/>
            <a:ext cx="2525428" cy="5606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2"/>
            <a:endCxn id="10" idx="0"/>
          </p:cNvCxnSpPr>
          <p:nvPr/>
        </p:nvCxnSpPr>
        <p:spPr>
          <a:xfrm flipH="1">
            <a:off x="18878939" y="23277650"/>
            <a:ext cx="2380579" cy="5476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2"/>
            <a:endCxn id="11" idx="0"/>
          </p:cNvCxnSpPr>
          <p:nvPr/>
        </p:nvCxnSpPr>
        <p:spPr>
          <a:xfrm>
            <a:off x="21259518" y="23277650"/>
            <a:ext cx="2082072" cy="62673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2" idx="0"/>
          </p:cNvCxnSpPr>
          <p:nvPr/>
        </p:nvCxnSpPr>
        <p:spPr>
          <a:xfrm flipH="1">
            <a:off x="16310340" y="25298521"/>
            <a:ext cx="2568599" cy="8045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13" idx="0"/>
          </p:cNvCxnSpPr>
          <p:nvPr/>
        </p:nvCxnSpPr>
        <p:spPr>
          <a:xfrm>
            <a:off x="18878939" y="25298521"/>
            <a:ext cx="2212159" cy="8045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364172" y="18937107"/>
            <a:ext cx="2099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True</a:t>
            </a:r>
            <a:endParaRPr lang="en-US" sz="3600" dirty="0"/>
          </a:p>
        </p:txBody>
      </p:sp>
      <p:sp>
        <p:nvSpPr>
          <p:cNvPr id="23" name="TextBox 22"/>
          <p:cNvSpPr txBox="1"/>
          <p:nvPr/>
        </p:nvSpPr>
        <p:spPr>
          <a:xfrm>
            <a:off x="17991468" y="18878215"/>
            <a:ext cx="2282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False</a:t>
            </a:r>
            <a:endParaRPr lang="en-US" sz="3600" dirty="0"/>
          </a:p>
        </p:txBody>
      </p:sp>
      <p:pic>
        <p:nvPicPr>
          <p:cNvPr id="24" name="Picture 23" descr="img.everkine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6181" y="3537312"/>
            <a:ext cx="2294237" cy="3706076"/>
          </a:xfrm>
          <a:prstGeom prst="rect">
            <a:avLst/>
          </a:prstGeom>
        </p:spPr>
      </p:pic>
      <p:pic>
        <p:nvPicPr>
          <p:cNvPr id="25" name="Picture 24" descr="img.everkineti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30" y="3474646"/>
            <a:ext cx="3096139" cy="3726424"/>
          </a:xfrm>
          <a:prstGeom prst="rect">
            <a:avLst/>
          </a:prstGeom>
        </p:spPr>
      </p:pic>
      <p:pic>
        <p:nvPicPr>
          <p:cNvPr id="26" name="Picture 25" descr="img.everkineti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0496" y="3615398"/>
            <a:ext cx="3149077" cy="3374011"/>
          </a:xfrm>
          <a:prstGeom prst="rect">
            <a:avLst/>
          </a:prstGeom>
        </p:spPr>
      </p:pic>
      <p:pic>
        <p:nvPicPr>
          <p:cNvPr id="27" name="Picture 26" descr="img.everkineti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6238" y="3803069"/>
            <a:ext cx="1778000" cy="3060492"/>
          </a:xfrm>
          <a:prstGeom prst="rect">
            <a:avLst/>
          </a:prstGeom>
        </p:spPr>
      </p:pic>
      <p:pic>
        <p:nvPicPr>
          <p:cNvPr id="28" name="Picture 27" descr="img.everkineti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3646" y="3855634"/>
            <a:ext cx="2667000" cy="28289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622473" y="6038228"/>
            <a:ext cx="17180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                                           b                                      c                                     d                                  e</a:t>
            </a:r>
            <a:endParaRPr lang="en-US" sz="3600" dirty="0"/>
          </a:p>
        </p:txBody>
      </p:sp>
      <p:sp>
        <p:nvSpPr>
          <p:cNvPr id="34" name="TextBox 33"/>
          <p:cNvSpPr txBox="1"/>
          <p:nvPr/>
        </p:nvSpPr>
        <p:spPr>
          <a:xfrm>
            <a:off x="7205841" y="7311998"/>
            <a:ext cx="250483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Determines what exercise is being performed with F1 Score 0.99, Accuracy 0.95</a:t>
            </a:r>
            <a:endParaRPr lang="en-US" sz="6000" dirty="0"/>
          </a:p>
        </p:txBody>
      </p:sp>
      <p:sp>
        <p:nvSpPr>
          <p:cNvPr id="37" name="TextBox 36"/>
          <p:cNvSpPr txBox="1"/>
          <p:nvPr/>
        </p:nvSpPr>
        <p:spPr>
          <a:xfrm>
            <a:off x="12334014" y="8327661"/>
            <a:ext cx="140180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Counts repetitions correctly 92% of the time</a:t>
            </a:r>
          </a:p>
          <a:p>
            <a:endParaRPr lang="en-US" sz="3600" dirty="0"/>
          </a:p>
        </p:txBody>
      </p:sp>
      <p:sp>
        <p:nvSpPr>
          <p:cNvPr id="40" name="TextBox 39"/>
          <p:cNvSpPr txBox="1"/>
          <p:nvPr/>
        </p:nvSpPr>
        <p:spPr>
          <a:xfrm>
            <a:off x="13394611" y="15543511"/>
            <a:ext cx="84736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Activity Recognition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040429" y="20356379"/>
            <a:ext cx="57826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 Counting</a:t>
            </a:r>
            <a:endParaRPr lang="en-US" dirty="0"/>
          </a:p>
        </p:txBody>
      </p:sp>
      <p:pic>
        <p:nvPicPr>
          <p:cNvPr id="45" name="Picture 44" descr="unfilter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63" y="22096985"/>
            <a:ext cx="8650224" cy="3364992"/>
          </a:xfrm>
          <a:prstGeom prst="rect">
            <a:avLst/>
          </a:prstGeom>
        </p:spPr>
      </p:pic>
      <p:pic>
        <p:nvPicPr>
          <p:cNvPr id="46" name="Picture 45" descr="filter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07" y="25936466"/>
            <a:ext cx="8595360" cy="343814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276087" y="29706228"/>
            <a:ext cx="107265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Low pass filter removes noise; then count zero crossings</a:t>
            </a:r>
          </a:p>
          <a:p>
            <a:pPr algn="ctr"/>
            <a:r>
              <a:rPr lang="en-US" sz="2800" dirty="0" smtClean="0"/>
              <a:t>Fc = 3.5 Hz, Q = 0.7, Gain = 6 dB (chosen experimentally)</a:t>
            </a:r>
            <a:endParaRPr lang="en-US" sz="28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2036207" y="27794854"/>
            <a:ext cx="8595360" cy="2116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3558804" y="28045496"/>
            <a:ext cx="7744333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Trained CLF Tree uses mean values of accelerometer X, Y, Z axes to recognize activity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449400" y="9938676"/>
            <a:ext cx="65290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280076" y="11409426"/>
            <a:ext cx="88106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Collected data from 11 individuals.</a:t>
            </a:r>
          </a:p>
          <a:p>
            <a:r>
              <a:rPr lang="en-US" sz="3600" dirty="0" smtClean="0"/>
              <a:t>Each subject performed the same lifting regiment: 3 sets of 5 repetitions of each exercise: squats (a), bench press (b), rows (c), bicep curls (d), </a:t>
            </a:r>
            <a:r>
              <a:rPr lang="en-US" sz="3600" dirty="0" err="1" smtClean="0"/>
              <a:t>tricep</a:t>
            </a:r>
            <a:r>
              <a:rPr lang="en-US" sz="3600" dirty="0" smtClean="0"/>
              <a:t> extensions (e) </a:t>
            </a:r>
          </a:p>
          <a:p>
            <a:endParaRPr lang="en-US" sz="3600" dirty="0"/>
          </a:p>
        </p:txBody>
      </p:sp>
      <p:pic>
        <p:nvPicPr>
          <p:cNvPr id="59" name="Picture 58" descr="Photo May 10, 6 00 22 PM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" t="13950" r="2957" b="16862"/>
          <a:stretch/>
        </p:blipFill>
        <p:spPr>
          <a:xfrm>
            <a:off x="2372494" y="15139953"/>
            <a:ext cx="7011075" cy="3874631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25448544" y="20427135"/>
            <a:ext cx="125247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Form Correction: Bench Press</a:t>
            </a:r>
            <a:endParaRPr lang="en-US" dirty="0"/>
          </a:p>
        </p:txBody>
      </p:sp>
      <p:pic>
        <p:nvPicPr>
          <p:cNvPr id="61" name="Picture 60" descr="BenchAccelY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381" y="22277878"/>
            <a:ext cx="11511935" cy="3883176"/>
          </a:xfrm>
          <a:prstGeom prst="rect">
            <a:avLst/>
          </a:prstGeom>
        </p:spPr>
      </p:pic>
      <p:pic>
        <p:nvPicPr>
          <p:cNvPr id="62" name="Picture 61" descr="BenchPressGyr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286" y="26781935"/>
            <a:ext cx="11480029" cy="431960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28616672" y="31080655"/>
            <a:ext cx="6067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Gyroscope Z: Larger spikes in poor form</a:t>
            </a:r>
            <a:endParaRPr lang="en-US" sz="2800" dirty="0"/>
          </a:p>
        </p:txBody>
      </p:sp>
      <p:sp>
        <p:nvSpPr>
          <p:cNvPr id="64" name="TextBox 63"/>
          <p:cNvSpPr txBox="1"/>
          <p:nvPr/>
        </p:nvSpPr>
        <p:spPr>
          <a:xfrm>
            <a:off x="26025330" y="26192758"/>
            <a:ext cx="11250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Accelerometer Y: Cross correlation on average 10 times higher in good form</a:t>
            </a:r>
            <a:endParaRPr lang="en-US" sz="2800" dirty="0"/>
          </a:p>
        </p:txBody>
      </p:sp>
      <p:sp>
        <p:nvSpPr>
          <p:cNvPr id="65" name="TextBox 64"/>
          <p:cNvSpPr txBox="1"/>
          <p:nvPr/>
        </p:nvSpPr>
        <p:spPr>
          <a:xfrm>
            <a:off x="13466975" y="9752942"/>
            <a:ext cx="4304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3424644" y="11081579"/>
            <a:ext cx="88106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Each wearable sensor module consists of a MPU6050 and a </a:t>
            </a:r>
            <a:r>
              <a:rPr lang="en-US" sz="3600" dirty="0" err="1" smtClean="0"/>
              <a:t>RedBearLab</a:t>
            </a:r>
            <a:r>
              <a:rPr lang="en-US" sz="3600" dirty="0" smtClean="0"/>
              <a:t> Blend Micro (with </a:t>
            </a:r>
            <a:r>
              <a:rPr lang="en-US" sz="3600" dirty="0" err="1" smtClean="0"/>
              <a:t>bluetooth</a:t>
            </a:r>
            <a:r>
              <a:rPr lang="en-US" sz="3600" dirty="0" smtClean="0"/>
              <a:t>). Powered by two 3 volt coin cell batteries. Collects data at 10 Hz. Data includes 3 axes of accelerometer and gyroscope.</a:t>
            </a:r>
          </a:p>
        </p:txBody>
      </p:sp>
      <p:pic>
        <p:nvPicPr>
          <p:cNvPr id="67" name="Picture 66" descr="Photo Apr 24, 7 34 46 PM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7408" y="4246875"/>
            <a:ext cx="5597408" cy="4198056"/>
          </a:xfrm>
          <a:prstGeom prst="rect">
            <a:avLst/>
          </a:prstGeom>
        </p:spPr>
      </p:pic>
      <p:pic>
        <p:nvPicPr>
          <p:cNvPr id="68" name="Picture 67" descr="Photo Apr 24, 6 55 13 PM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66681" y="4174437"/>
            <a:ext cx="5680195" cy="4260146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25846823" y="9752942"/>
            <a:ext cx="55396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iOS</a:t>
            </a:r>
            <a:r>
              <a:rPr lang="en-US" dirty="0" smtClean="0"/>
              <a:t> Software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25655901" y="11389275"/>
            <a:ext cx="881064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We created an </a:t>
            </a:r>
            <a:r>
              <a:rPr lang="en-US" sz="3600" dirty="0" err="1" smtClean="0"/>
              <a:t>iOS</a:t>
            </a:r>
            <a:r>
              <a:rPr lang="en-US" sz="3600" dirty="0" smtClean="0"/>
              <a:t> app which performs the classification and repetition counting algorithms on the collected data.</a:t>
            </a:r>
          </a:p>
        </p:txBody>
      </p:sp>
      <p:pic>
        <p:nvPicPr>
          <p:cNvPr id="71" name="Picture 70" descr="Photo Apr 24, 6 55 21 PM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87275" y="14770523"/>
            <a:ext cx="5487445" cy="4115583"/>
          </a:xfrm>
          <a:prstGeom prst="rect">
            <a:avLst/>
          </a:prstGeom>
        </p:spPr>
      </p:pic>
      <p:pic>
        <p:nvPicPr>
          <p:cNvPr id="72" name="Picture 71" descr="Photo May 10, 6 31 57 PM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744" y="14084592"/>
            <a:ext cx="7267797" cy="5450848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49400" y="2666914"/>
            <a:ext cx="26021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Katie Bartel</a:t>
            </a:r>
            <a:endParaRPr lang="en-US" sz="4000" dirty="0"/>
          </a:p>
        </p:txBody>
      </p:sp>
      <p:sp>
        <p:nvSpPr>
          <p:cNvPr id="88" name="TextBox 87"/>
          <p:cNvSpPr txBox="1"/>
          <p:nvPr/>
        </p:nvSpPr>
        <p:spPr>
          <a:xfrm>
            <a:off x="33300757" y="2666914"/>
            <a:ext cx="2766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Kwame </a:t>
            </a:r>
            <a:r>
              <a:rPr lang="en-US" sz="4000" dirty="0" err="1" smtClean="0"/>
              <a:t>Efah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6330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254</Words>
  <Application>Microsoft Macintosh PowerPoint</Application>
  <PresentationFormat>Custom</PresentationFormat>
  <Paragraphs>32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Bartel</dc:creator>
  <cp:lastModifiedBy>Katie Bartel</cp:lastModifiedBy>
  <cp:revision>14</cp:revision>
  <dcterms:created xsi:type="dcterms:W3CDTF">2016-05-09T22:42:54Z</dcterms:created>
  <dcterms:modified xsi:type="dcterms:W3CDTF">2016-05-11T03:48:26Z</dcterms:modified>
</cp:coreProperties>
</file>